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jpeg" ContentType="image/jpeg"/>
  <Default Extension="xml" ContentType="application/xml"/>
  <Override PartName="/ppt/slides/slide9.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docProps/core.xml" ContentType="application/vnd.openxmlformats-package.core-properties+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s/slide3.xml" ContentType="application/vnd.openxmlformats-officedocument.presentationml.slide+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Default Extension="gif" ContentType="image/gif"/>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sldIdLst>
    <p:sldId id="258" r:id="rId2"/>
    <p:sldId id="257"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4996" autoAdjust="0"/>
    <p:restoredTop sz="94660"/>
  </p:normalViewPr>
  <p:slideViewPr>
    <p:cSldViewPr snapToGrid="0">
      <p:cViewPr>
        <p:scale>
          <a:sx n="200" d="100"/>
          <a:sy n="200" d="100"/>
        </p:scale>
        <p:origin x="1928" y="-8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2275EF9-4FF2-48C3-BD74-3DB7E4BEF16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x-none"/>
          </a:p>
        </p:txBody>
      </p:sp>
      <p:sp>
        <p:nvSpPr>
          <p:cNvPr id="3" name="Untertitel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AE28E36-1ECC-46BF-A2EA-0666B4C81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x-none"/>
          </a:p>
        </p:txBody>
      </p:sp>
      <p:sp>
        <p:nvSpPr>
          <p:cNvPr id="4" name="Datumsplatzhalt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9445EF3-40A3-45E3-ABC2-FE1B5A0FE52E}"/>
              </a:ext>
            </a:extLst>
          </p:cNvPr>
          <p:cNvSpPr>
            <a:spLocks noGrp="1"/>
          </p:cNvSpPr>
          <p:nvPr>
            <p:ph type="dt" sz="half" idx="10"/>
          </p:nvPr>
        </p:nvSpPr>
        <p:spPr/>
        <p:txBody>
          <a:bodyPr/>
          <a:lstStyle/>
          <a:p>
            <a:fld id="{074D8B8D-2596-44B9-8868-4A4A50962193}" type="datetimeFigureOut">
              <a:rPr lang="x-none" smtClean="0"/>
              <a:pPr/>
              <a:t>25.01.2019</a:t>
            </a:fld>
            <a:endParaRPr lang="x-none"/>
          </a:p>
        </p:txBody>
      </p:sp>
      <p:sp>
        <p:nvSpPr>
          <p:cNvPr id="5" name="Fußzeilen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F47C1DC-B8F4-45A6-8E38-0F0E74CEFD99}"/>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0666D20-1B21-43F8-9848-8B3E465E777E}"/>
              </a:ext>
            </a:extLst>
          </p:cNvPr>
          <p:cNvSpPr>
            <a:spLocks noGrp="1"/>
          </p:cNvSpPr>
          <p:nvPr>
            <p:ph type="sldNum" sz="quarter" idx="12"/>
          </p:nvPr>
        </p:nvSpPr>
        <p:spPr/>
        <p:txBody>
          <a:bodyPr/>
          <a:lstStyle/>
          <a:p>
            <a:fld id="{FD413B07-E929-4F42-8735-EAC9724BBFDF}" type="slidenum">
              <a:rPr lang="x-none" smtClean="0"/>
              <a:pPr/>
              <a:t>‹Nr.›</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0499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B9E323E-27F1-4DC9-847C-4701D55C0539}"/>
              </a:ext>
            </a:extLst>
          </p:cNvPr>
          <p:cNvSpPr>
            <a:spLocks noGrp="1"/>
          </p:cNvSpPr>
          <p:nvPr>
            <p:ph type="title"/>
          </p:nvPr>
        </p:nvSpPr>
        <p:spPr/>
        <p:txBody>
          <a:bodyPr/>
          <a:lstStyle/>
          <a:p>
            <a:r>
              <a:rPr lang="de-DE"/>
              <a:t>Mastertitelformat bearbeiten</a:t>
            </a:r>
            <a:endParaRPr lang="x-none"/>
          </a:p>
        </p:txBody>
      </p:sp>
      <p:sp>
        <p:nvSpPr>
          <p:cNvPr id="3" name="Vertikaler Text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3C7ACAC-C456-4E7F-BDBC-713CEE80C47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Datumsplatzhalt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5FF5D6B-8F1B-4FD7-AAEC-7D1A2D810E41}"/>
              </a:ext>
            </a:extLst>
          </p:cNvPr>
          <p:cNvSpPr>
            <a:spLocks noGrp="1"/>
          </p:cNvSpPr>
          <p:nvPr>
            <p:ph type="dt" sz="half" idx="10"/>
          </p:nvPr>
        </p:nvSpPr>
        <p:spPr/>
        <p:txBody>
          <a:bodyPr/>
          <a:lstStyle/>
          <a:p>
            <a:fld id="{074D8B8D-2596-44B9-8868-4A4A50962193}" type="datetimeFigureOut">
              <a:rPr lang="x-none" smtClean="0"/>
              <a:pPr/>
              <a:t>25.01.2019</a:t>
            </a:fld>
            <a:endParaRPr lang="x-none"/>
          </a:p>
        </p:txBody>
      </p:sp>
      <p:sp>
        <p:nvSpPr>
          <p:cNvPr id="5" name="Fußzeilen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3E8C761-AE3B-4DFF-B499-EE3ED91BBDD5}"/>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EB0995A-2B65-4BA2-B9CF-109FB27F6034}"/>
              </a:ext>
            </a:extLst>
          </p:cNvPr>
          <p:cNvSpPr>
            <a:spLocks noGrp="1"/>
          </p:cNvSpPr>
          <p:nvPr>
            <p:ph type="sldNum" sz="quarter" idx="12"/>
          </p:nvPr>
        </p:nvSpPr>
        <p:spPr/>
        <p:txBody>
          <a:bodyPr/>
          <a:lstStyle/>
          <a:p>
            <a:fld id="{FD413B07-E929-4F42-8735-EAC9724BBFDF}" type="slidenum">
              <a:rPr lang="x-none" smtClean="0"/>
              <a:pPr/>
              <a:t>‹Nr.›</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484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8369311-B5BB-4DD5-92FE-E80BADC618B1}"/>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x-none"/>
          </a:p>
        </p:txBody>
      </p:sp>
      <p:sp>
        <p:nvSpPr>
          <p:cNvPr id="3" name="Vertikaler Text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8D3E446-C0FA-44E2-89D8-8C9C525AF5A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Datumsplatzhalt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9CA02B9-380F-4F5A-9D4E-060E69FFAA80}"/>
              </a:ext>
            </a:extLst>
          </p:cNvPr>
          <p:cNvSpPr>
            <a:spLocks noGrp="1"/>
          </p:cNvSpPr>
          <p:nvPr>
            <p:ph type="dt" sz="half" idx="10"/>
          </p:nvPr>
        </p:nvSpPr>
        <p:spPr/>
        <p:txBody>
          <a:bodyPr/>
          <a:lstStyle/>
          <a:p>
            <a:fld id="{074D8B8D-2596-44B9-8868-4A4A50962193}" type="datetimeFigureOut">
              <a:rPr lang="x-none" smtClean="0"/>
              <a:pPr/>
              <a:t>25.01.2019</a:t>
            </a:fld>
            <a:endParaRPr lang="x-none"/>
          </a:p>
        </p:txBody>
      </p:sp>
      <p:sp>
        <p:nvSpPr>
          <p:cNvPr id="5" name="Fußzeilen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22A2BB8-660A-45C6-A5C2-32931A1DB0EE}"/>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91CFAA-A99F-47E5-8355-A4ADCE787F58}"/>
              </a:ext>
            </a:extLst>
          </p:cNvPr>
          <p:cNvSpPr>
            <a:spLocks noGrp="1"/>
          </p:cNvSpPr>
          <p:nvPr>
            <p:ph type="sldNum" sz="quarter" idx="12"/>
          </p:nvPr>
        </p:nvSpPr>
        <p:spPr/>
        <p:txBody>
          <a:bodyPr/>
          <a:lstStyle/>
          <a:p>
            <a:fld id="{FD413B07-E929-4F42-8735-EAC9724BBFDF}" type="slidenum">
              <a:rPr lang="x-none" smtClean="0"/>
              <a:pPr/>
              <a:t>‹Nr.›</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637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773ECB3-B726-4776-B881-BB7B031E334F}"/>
              </a:ext>
            </a:extLst>
          </p:cNvPr>
          <p:cNvSpPr>
            <a:spLocks noGrp="1"/>
          </p:cNvSpPr>
          <p:nvPr>
            <p:ph type="title"/>
          </p:nvPr>
        </p:nvSpPr>
        <p:spPr/>
        <p:txBody>
          <a:bodyPr/>
          <a:lstStyle/>
          <a:p>
            <a:r>
              <a:rPr lang="de-DE"/>
              <a:t>Mastertitelformat bearbeiten</a:t>
            </a:r>
            <a:endParaRPr lang="x-none"/>
          </a:p>
        </p:txBody>
      </p:sp>
      <p:sp>
        <p:nvSpPr>
          <p:cNvPr id="3" name="Inhalt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FB3A48C-8D51-4A67-A388-B6FAC627D85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Datumsplatzhalt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FDF2461-F52A-4408-BA14-024DF8F324C0}"/>
              </a:ext>
            </a:extLst>
          </p:cNvPr>
          <p:cNvSpPr>
            <a:spLocks noGrp="1"/>
          </p:cNvSpPr>
          <p:nvPr>
            <p:ph type="dt" sz="half" idx="10"/>
          </p:nvPr>
        </p:nvSpPr>
        <p:spPr/>
        <p:txBody>
          <a:bodyPr/>
          <a:lstStyle/>
          <a:p>
            <a:fld id="{074D8B8D-2596-44B9-8868-4A4A50962193}" type="datetimeFigureOut">
              <a:rPr lang="x-none" smtClean="0"/>
              <a:pPr/>
              <a:t>25.01.2019</a:t>
            </a:fld>
            <a:endParaRPr lang="x-none"/>
          </a:p>
        </p:txBody>
      </p:sp>
      <p:sp>
        <p:nvSpPr>
          <p:cNvPr id="5" name="Fußzeilen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ECA458C-5639-4F82-82E2-8F85617AD9F8}"/>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ABBFF72-6E58-4ABD-B0EB-FC58C5564221}"/>
              </a:ext>
            </a:extLst>
          </p:cNvPr>
          <p:cNvSpPr>
            <a:spLocks noGrp="1"/>
          </p:cNvSpPr>
          <p:nvPr>
            <p:ph type="sldNum" sz="quarter" idx="12"/>
          </p:nvPr>
        </p:nvSpPr>
        <p:spPr/>
        <p:txBody>
          <a:bodyPr/>
          <a:lstStyle/>
          <a:p>
            <a:fld id="{FD413B07-E929-4F42-8735-EAC9724BBFDF}" type="slidenum">
              <a:rPr lang="x-none" smtClean="0"/>
              <a:pPr/>
              <a:t>‹Nr.›</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2927926"/>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FA02544-B883-4776-9017-3A1DA484338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x-none"/>
          </a:p>
        </p:txBody>
      </p:sp>
      <p:sp>
        <p:nvSpPr>
          <p:cNvPr id="3" name="Text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7FD97EC-60C9-44AC-9183-7C78BBE06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2520EE7-0767-4B15-8340-56E8047F955E}"/>
              </a:ext>
            </a:extLst>
          </p:cNvPr>
          <p:cNvSpPr>
            <a:spLocks noGrp="1"/>
          </p:cNvSpPr>
          <p:nvPr>
            <p:ph type="dt" sz="half" idx="10"/>
          </p:nvPr>
        </p:nvSpPr>
        <p:spPr/>
        <p:txBody>
          <a:bodyPr/>
          <a:lstStyle/>
          <a:p>
            <a:fld id="{074D8B8D-2596-44B9-8868-4A4A50962193}" type="datetimeFigureOut">
              <a:rPr lang="x-none" smtClean="0"/>
              <a:pPr/>
              <a:t>25.01.2019</a:t>
            </a:fld>
            <a:endParaRPr lang="x-none"/>
          </a:p>
        </p:txBody>
      </p:sp>
      <p:sp>
        <p:nvSpPr>
          <p:cNvPr id="5" name="Fußzeilen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4C863E2-4334-4C81-9742-4E5F0D4724A4}"/>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B68AF55-9564-4637-84F1-F0721E7EEB51}"/>
              </a:ext>
            </a:extLst>
          </p:cNvPr>
          <p:cNvSpPr>
            <a:spLocks noGrp="1"/>
          </p:cNvSpPr>
          <p:nvPr>
            <p:ph type="sldNum" sz="quarter" idx="12"/>
          </p:nvPr>
        </p:nvSpPr>
        <p:spPr/>
        <p:txBody>
          <a:bodyPr/>
          <a:lstStyle/>
          <a:p>
            <a:fld id="{FD413B07-E929-4F42-8735-EAC9724BBFDF}" type="slidenum">
              <a:rPr lang="x-none" smtClean="0"/>
              <a:pPr/>
              <a:t>‹Nr.›</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7886241"/>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4A74074-D78B-4CC6-8A2E-41C3D369608D}"/>
              </a:ext>
            </a:extLst>
          </p:cNvPr>
          <p:cNvSpPr>
            <a:spLocks noGrp="1"/>
          </p:cNvSpPr>
          <p:nvPr>
            <p:ph type="title"/>
          </p:nvPr>
        </p:nvSpPr>
        <p:spPr/>
        <p:txBody>
          <a:bodyPr/>
          <a:lstStyle/>
          <a:p>
            <a:r>
              <a:rPr lang="de-DE"/>
              <a:t>Mastertitelformat bearbeiten</a:t>
            </a:r>
            <a:endParaRPr lang="x-none"/>
          </a:p>
        </p:txBody>
      </p:sp>
      <p:sp>
        <p:nvSpPr>
          <p:cNvPr id="3" name="Inhalt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0B4F544-F5B3-497A-8BBD-9F0DB449453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Inhaltsplatzhalt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C5D63AD-13A2-46AA-A84F-3F1B5FDF559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5" name="Datums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D72E16C-6E5C-4CE5-9614-84792A21B904}"/>
              </a:ext>
            </a:extLst>
          </p:cNvPr>
          <p:cNvSpPr>
            <a:spLocks noGrp="1"/>
          </p:cNvSpPr>
          <p:nvPr>
            <p:ph type="dt" sz="half" idx="10"/>
          </p:nvPr>
        </p:nvSpPr>
        <p:spPr/>
        <p:txBody>
          <a:bodyPr/>
          <a:lstStyle/>
          <a:p>
            <a:fld id="{074D8B8D-2596-44B9-8868-4A4A50962193}" type="datetimeFigureOut">
              <a:rPr lang="x-none" smtClean="0"/>
              <a:pPr/>
              <a:t>25.01.2019</a:t>
            </a:fld>
            <a:endParaRPr lang="x-none"/>
          </a:p>
        </p:txBody>
      </p:sp>
      <p:sp>
        <p:nvSpPr>
          <p:cNvPr id="6" name="Fußzeilenplatzhalt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8F3B422-BE4B-45CB-910C-4EBF4DDA6570}"/>
              </a:ext>
            </a:extLst>
          </p:cNvPr>
          <p:cNvSpPr>
            <a:spLocks noGrp="1"/>
          </p:cNvSpPr>
          <p:nvPr>
            <p:ph type="ftr" sz="quarter" idx="11"/>
          </p:nvPr>
        </p:nvSpPr>
        <p:spPr/>
        <p:txBody>
          <a:bodyPr/>
          <a:lstStyle/>
          <a:p>
            <a:endParaRPr lang="x-none"/>
          </a:p>
        </p:txBody>
      </p:sp>
      <p:sp>
        <p:nvSpPr>
          <p:cNvPr id="7" name="Foliennummernplatzhalt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C02142F-94EB-483E-9BF4-555FB45551CE}"/>
              </a:ext>
            </a:extLst>
          </p:cNvPr>
          <p:cNvSpPr>
            <a:spLocks noGrp="1"/>
          </p:cNvSpPr>
          <p:nvPr>
            <p:ph type="sldNum" sz="quarter" idx="12"/>
          </p:nvPr>
        </p:nvSpPr>
        <p:spPr/>
        <p:txBody>
          <a:bodyPr/>
          <a:lstStyle/>
          <a:p>
            <a:fld id="{FD413B07-E929-4F42-8735-EAC9724BBFDF}" type="slidenum">
              <a:rPr lang="x-none" smtClean="0"/>
              <a:pPr/>
              <a:t>‹Nr.›</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0764699"/>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A9BDC94-83ED-497A-87FF-776B2E2B44C5}"/>
              </a:ext>
            </a:extLst>
          </p:cNvPr>
          <p:cNvSpPr>
            <a:spLocks noGrp="1"/>
          </p:cNvSpPr>
          <p:nvPr>
            <p:ph type="title"/>
          </p:nvPr>
        </p:nvSpPr>
        <p:spPr>
          <a:xfrm>
            <a:off x="839788" y="365125"/>
            <a:ext cx="10515600" cy="1325563"/>
          </a:xfrm>
        </p:spPr>
        <p:txBody>
          <a:bodyPr/>
          <a:lstStyle/>
          <a:p>
            <a:r>
              <a:rPr lang="de-DE"/>
              <a:t>Mastertitelformat bearbeiten</a:t>
            </a:r>
            <a:endParaRPr lang="x-none"/>
          </a:p>
        </p:txBody>
      </p:sp>
      <p:sp>
        <p:nvSpPr>
          <p:cNvPr id="3" name="Text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702AF67-F4A0-42ED-9866-305BC5AC21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7C74394-A70D-482B-ADD7-7418E04DEAA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5" name="Text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E7066C2-1F09-4D98-8E14-F8794CF728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6A5B3F1-BDA8-4CDA-B4D7-0346FB79190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7" name="Datumsplatzhalt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A314518-53BC-43FB-944C-64442980C2A0}"/>
              </a:ext>
            </a:extLst>
          </p:cNvPr>
          <p:cNvSpPr>
            <a:spLocks noGrp="1"/>
          </p:cNvSpPr>
          <p:nvPr>
            <p:ph type="dt" sz="half" idx="10"/>
          </p:nvPr>
        </p:nvSpPr>
        <p:spPr/>
        <p:txBody>
          <a:bodyPr/>
          <a:lstStyle/>
          <a:p>
            <a:fld id="{074D8B8D-2596-44B9-8868-4A4A50962193}" type="datetimeFigureOut">
              <a:rPr lang="x-none" smtClean="0"/>
              <a:pPr/>
              <a:t>25.01.2019</a:t>
            </a:fld>
            <a:endParaRPr lang="x-none"/>
          </a:p>
        </p:txBody>
      </p:sp>
      <p:sp>
        <p:nvSpPr>
          <p:cNvPr id="8" name="Fußzeilenplatzhalter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3B1F14A-1FB6-4B36-83A5-E5C586ECBCBB}"/>
              </a:ext>
            </a:extLst>
          </p:cNvPr>
          <p:cNvSpPr>
            <a:spLocks noGrp="1"/>
          </p:cNvSpPr>
          <p:nvPr>
            <p:ph type="ftr" sz="quarter" idx="11"/>
          </p:nvPr>
        </p:nvSpPr>
        <p:spPr/>
        <p:txBody>
          <a:bodyPr/>
          <a:lstStyle/>
          <a:p>
            <a:endParaRPr lang="x-none"/>
          </a:p>
        </p:txBody>
      </p:sp>
      <p:sp>
        <p:nvSpPr>
          <p:cNvPr id="9" name="Foliennummernplatzhalter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51871C3-7221-4789-99C5-9ADB6CFFF23E}"/>
              </a:ext>
            </a:extLst>
          </p:cNvPr>
          <p:cNvSpPr>
            <a:spLocks noGrp="1"/>
          </p:cNvSpPr>
          <p:nvPr>
            <p:ph type="sldNum" sz="quarter" idx="12"/>
          </p:nvPr>
        </p:nvSpPr>
        <p:spPr/>
        <p:txBody>
          <a:bodyPr/>
          <a:lstStyle/>
          <a:p>
            <a:fld id="{FD413B07-E929-4F42-8735-EAC9724BBFDF}" type="slidenum">
              <a:rPr lang="x-none" smtClean="0"/>
              <a:pPr/>
              <a:t>‹Nr.›</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774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2CACA3A-613F-43A9-93B7-75F0FCCA0406}"/>
              </a:ext>
            </a:extLst>
          </p:cNvPr>
          <p:cNvSpPr>
            <a:spLocks noGrp="1"/>
          </p:cNvSpPr>
          <p:nvPr>
            <p:ph type="title"/>
          </p:nvPr>
        </p:nvSpPr>
        <p:spPr/>
        <p:txBody>
          <a:bodyPr/>
          <a:lstStyle/>
          <a:p>
            <a:r>
              <a:rPr lang="de-DE"/>
              <a:t>Mastertitelformat bearbeiten</a:t>
            </a:r>
            <a:endParaRPr lang="x-none"/>
          </a:p>
        </p:txBody>
      </p:sp>
      <p:sp>
        <p:nvSpPr>
          <p:cNvPr id="3" name="Datum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D99F783-7803-4259-B7D9-9679650DAB5A}"/>
              </a:ext>
            </a:extLst>
          </p:cNvPr>
          <p:cNvSpPr>
            <a:spLocks noGrp="1"/>
          </p:cNvSpPr>
          <p:nvPr>
            <p:ph type="dt" sz="half" idx="10"/>
          </p:nvPr>
        </p:nvSpPr>
        <p:spPr/>
        <p:txBody>
          <a:bodyPr/>
          <a:lstStyle/>
          <a:p>
            <a:fld id="{074D8B8D-2596-44B9-8868-4A4A50962193}" type="datetimeFigureOut">
              <a:rPr lang="x-none" smtClean="0"/>
              <a:pPr/>
              <a:t>25.01.2019</a:t>
            </a:fld>
            <a:endParaRPr lang="x-none"/>
          </a:p>
        </p:txBody>
      </p:sp>
      <p:sp>
        <p:nvSpPr>
          <p:cNvPr id="4" name="Fußzeilenplatzhalt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D1B25A7-84B7-436B-9A42-B5E99BF2AD23}"/>
              </a:ext>
            </a:extLst>
          </p:cNvPr>
          <p:cNvSpPr>
            <a:spLocks noGrp="1"/>
          </p:cNvSpPr>
          <p:nvPr>
            <p:ph type="ftr" sz="quarter" idx="11"/>
          </p:nvPr>
        </p:nvSpPr>
        <p:spPr/>
        <p:txBody>
          <a:bodyPr/>
          <a:lstStyle/>
          <a:p>
            <a:endParaRPr lang="x-none"/>
          </a:p>
        </p:txBody>
      </p:sp>
      <p:sp>
        <p:nvSpPr>
          <p:cNvPr id="5" name="Foliennummern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E682930-CA92-41CD-93E4-B700697B2BC2}"/>
              </a:ext>
            </a:extLst>
          </p:cNvPr>
          <p:cNvSpPr>
            <a:spLocks noGrp="1"/>
          </p:cNvSpPr>
          <p:nvPr>
            <p:ph type="sldNum" sz="quarter" idx="12"/>
          </p:nvPr>
        </p:nvSpPr>
        <p:spPr/>
        <p:txBody>
          <a:bodyPr/>
          <a:lstStyle/>
          <a:p>
            <a:fld id="{FD413B07-E929-4F42-8735-EAC9724BBFDF}" type="slidenum">
              <a:rPr lang="x-none" smtClean="0"/>
              <a:pPr/>
              <a:t>‹Nr.›</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72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D4CAC43-73D3-419D-9D82-F95E9189E8A5}"/>
              </a:ext>
            </a:extLst>
          </p:cNvPr>
          <p:cNvSpPr>
            <a:spLocks noGrp="1"/>
          </p:cNvSpPr>
          <p:nvPr>
            <p:ph type="dt" sz="half" idx="10"/>
          </p:nvPr>
        </p:nvSpPr>
        <p:spPr/>
        <p:txBody>
          <a:bodyPr/>
          <a:lstStyle/>
          <a:p>
            <a:fld id="{074D8B8D-2596-44B9-8868-4A4A50962193}" type="datetimeFigureOut">
              <a:rPr lang="x-none" smtClean="0"/>
              <a:pPr/>
              <a:t>25.01.2019</a:t>
            </a:fld>
            <a:endParaRPr lang="x-none"/>
          </a:p>
        </p:txBody>
      </p:sp>
      <p:sp>
        <p:nvSpPr>
          <p:cNvPr id="3" name="Fußzeilen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BE29743-10E7-49BF-A8D8-C8CEE5A8EB90}"/>
              </a:ext>
            </a:extLst>
          </p:cNvPr>
          <p:cNvSpPr>
            <a:spLocks noGrp="1"/>
          </p:cNvSpPr>
          <p:nvPr>
            <p:ph type="ftr" sz="quarter" idx="11"/>
          </p:nvPr>
        </p:nvSpPr>
        <p:spPr/>
        <p:txBody>
          <a:bodyPr/>
          <a:lstStyle/>
          <a:p>
            <a:endParaRPr lang="x-none"/>
          </a:p>
        </p:txBody>
      </p:sp>
      <p:sp>
        <p:nvSpPr>
          <p:cNvPr id="4" name="Foliennummernplatzhalt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A099789-0E87-4F6E-946A-081D069F5131}"/>
              </a:ext>
            </a:extLst>
          </p:cNvPr>
          <p:cNvSpPr>
            <a:spLocks noGrp="1"/>
          </p:cNvSpPr>
          <p:nvPr>
            <p:ph type="sldNum" sz="quarter" idx="12"/>
          </p:nvPr>
        </p:nvSpPr>
        <p:spPr/>
        <p:txBody>
          <a:bodyPr/>
          <a:lstStyle/>
          <a:p>
            <a:fld id="{FD413B07-E929-4F42-8735-EAC9724BBFDF}" type="slidenum">
              <a:rPr lang="x-none" smtClean="0"/>
              <a:pPr/>
              <a:t>‹Nr.›</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7397070"/>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815B189-2DDB-4BFB-8976-C619468F873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x-none"/>
          </a:p>
        </p:txBody>
      </p:sp>
      <p:sp>
        <p:nvSpPr>
          <p:cNvPr id="3" name="Inhalt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E3C37DB-3E74-4AA0-8607-DFB02397FF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Textplatzhalt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C82BCBD-ACCE-49DC-A873-5A813FA03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565972C-01C1-483C-9FA1-F2E3800219DC}"/>
              </a:ext>
            </a:extLst>
          </p:cNvPr>
          <p:cNvSpPr>
            <a:spLocks noGrp="1"/>
          </p:cNvSpPr>
          <p:nvPr>
            <p:ph type="dt" sz="half" idx="10"/>
          </p:nvPr>
        </p:nvSpPr>
        <p:spPr/>
        <p:txBody>
          <a:bodyPr/>
          <a:lstStyle/>
          <a:p>
            <a:fld id="{074D8B8D-2596-44B9-8868-4A4A50962193}" type="datetimeFigureOut">
              <a:rPr lang="x-none" smtClean="0"/>
              <a:pPr/>
              <a:t>25.01.2019</a:t>
            </a:fld>
            <a:endParaRPr lang="x-none"/>
          </a:p>
        </p:txBody>
      </p:sp>
      <p:sp>
        <p:nvSpPr>
          <p:cNvPr id="6" name="Fußzeilenplatzhalt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E9365EE-8612-4856-822E-487F80E77AC3}"/>
              </a:ext>
            </a:extLst>
          </p:cNvPr>
          <p:cNvSpPr>
            <a:spLocks noGrp="1"/>
          </p:cNvSpPr>
          <p:nvPr>
            <p:ph type="ftr" sz="quarter" idx="11"/>
          </p:nvPr>
        </p:nvSpPr>
        <p:spPr/>
        <p:txBody>
          <a:bodyPr/>
          <a:lstStyle/>
          <a:p>
            <a:endParaRPr lang="x-none"/>
          </a:p>
        </p:txBody>
      </p:sp>
      <p:sp>
        <p:nvSpPr>
          <p:cNvPr id="7" name="Foliennummernplatzhalt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80198A2-AE8F-4B79-8E84-E5F529497883}"/>
              </a:ext>
            </a:extLst>
          </p:cNvPr>
          <p:cNvSpPr>
            <a:spLocks noGrp="1"/>
          </p:cNvSpPr>
          <p:nvPr>
            <p:ph type="sldNum" sz="quarter" idx="12"/>
          </p:nvPr>
        </p:nvSpPr>
        <p:spPr/>
        <p:txBody>
          <a:bodyPr/>
          <a:lstStyle/>
          <a:p>
            <a:fld id="{FD413B07-E929-4F42-8735-EAC9724BBFDF}" type="slidenum">
              <a:rPr lang="x-none" smtClean="0"/>
              <a:pPr/>
              <a:t>‹Nr.›</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3153554"/>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67E88A0-04B1-49F6-930E-CE720BB51AE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x-none"/>
          </a:p>
        </p:txBody>
      </p:sp>
      <p:sp>
        <p:nvSpPr>
          <p:cNvPr id="3" name="Bild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D3EFC81-FC04-492A-95BB-ABB431767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platzhalt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545C687-83A9-4B0B-A348-7892A3A8D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F0498B7-82AF-44D2-BFE6-97B5BFF24299}"/>
              </a:ext>
            </a:extLst>
          </p:cNvPr>
          <p:cNvSpPr>
            <a:spLocks noGrp="1"/>
          </p:cNvSpPr>
          <p:nvPr>
            <p:ph type="dt" sz="half" idx="10"/>
          </p:nvPr>
        </p:nvSpPr>
        <p:spPr/>
        <p:txBody>
          <a:bodyPr/>
          <a:lstStyle/>
          <a:p>
            <a:fld id="{074D8B8D-2596-44B9-8868-4A4A50962193}" type="datetimeFigureOut">
              <a:rPr lang="x-none" smtClean="0"/>
              <a:pPr/>
              <a:t>25.01.2019</a:t>
            </a:fld>
            <a:endParaRPr lang="x-none"/>
          </a:p>
        </p:txBody>
      </p:sp>
      <p:sp>
        <p:nvSpPr>
          <p:cNvPr id="6" name="Fußzeilenplatzhalt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0C8153B-4CDF-4659-9243-FCB8A76628D0}"/>
              </a:ext>
            </a:extLst>
          </p:cNvPr>
          <p:cNvSpPr>
            <a:spLocks noGrp="1"/>
          </p:cNvSpPr>
          <p:nvPr>
            <p:ph type="ftr" sz="quarter" idx="11"/>
          </p:nvPr>
        </p:nvSpPr>
        <p:spPr/>
        <p:txBody>
          <a:bodyPr/>
          <a:lstStyle/>
          <a:p>
            <a:endParaRPr lang="x-none"/>
          </a:p>
        </p:txBody>
      </p:sp>
      <p:sp>
        <p:nvSpPr>
          <p:cNvPr id="7" name="Foliennummernplatzhalt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AE2DC7E-612D-4C86-91E2-17192ECD61D4}"/>
              </a:ext>
            </a:extLst>
          </p:cNvPr>
          <p:cNvSpPr>
            <a:spLocks noGrp="1"/>
          </p:cNvSpPr>
          <p:nvPr>
            <p:ph type="sldNum" sz="quarter" idx="12"/>
          </p:nvPr>
        </p:nvSpPr>
        <p:spPr/>
        <p:txBody>
          <a:bodyPr/>
          <a:lstStyle/>
          <a:p>
            <a:fld id="{FD413B07-E929-4F42-8735-EAC9724BBFDF}" type="slidenum">
              <a:rPr lang="x-none" smtClean="0"/>
              <a:pPr/>
              <a:t>‹Nr.›</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84360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D01C631-14FA-4D46-8B5A-ED48934E0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x-none"/>
          </a:p>
        </p:txBody>
      </p:sp>
      <p:sp>
        <p:nvSpPr>
          <p:cNvPr id="3" name="Text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DCB4CF8-ABEA-4B78-96DD-084735E78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Datumsplatzhalt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17BF9C2-3D79-483F-AEDB-8DE0DDA7F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D8B8D-2596-44B9-8868-4A4A50962193}" type="datetimeFigureOut">
              <a:rPr lang="x-none" smtClean="0"/>
              <a:pPr/>
              <a:t>25.01.2019</a:t>
            </a:fld>
            <a:endParaRPr lang="x-none"/>
          </a:p>
        </p:txBody>
      </p:sp>
      <p:sp>
        <p:nvSpPr>
          <p:cNvPr id="5" name="Fußzeilen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3F1CC22-FF5C-4D25-8C48-969C636446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Foliennummernplatzhalt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5D3A54F-8731-4C25-B519-F27E5B48A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13B07-E929-4F42-8735-EAC9724BBFDF}" type="slidenum">
              <a:rPr lang="x-none" smtClean="0"/>
              <a:pPr/>
              <a:t>‹Nr.›</a:t>
            </a:fld>
            <a:endParaRPr lang="x-none"/>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6604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gif"/><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A754D23-D933-47DB-8E91-930E2D2C9362}"/>
              </a:ext>
            </a:extLst>
          </p:cNvPr>
          <p:cNvSpPr>
            <a:spLocks noGrp="1"/>
          </p:cNvSpPr>
          <p:nvPr>
            <p:ph type="title"/>
          </p:nvPr>
        </p:nvSpPr>
        <p:spPr>
          <a:xfrm>
            <a:off x="838200" y="365125"/>
            <a:ext cx="10515600" cy="891181"/>
          </a:xfrm>
        </p:spPr>
        <p:txBody>
          <a:bodyPr>
            <a:normAutofit/>
          </a:bodyPr>
          <a:lstStyle/>
          <a:p>
            <a:pPr algn="ctr"/>
            <a:r>
              <a:rPr lang="en-US" sz="5400" dirty="0"/>
              <a:t>P-Seminar </a:t>
            </a:r>
            <a:r>
              <a:rPr lang="en-US" sz="5400" dirty="0" err="1"/>
              <a:t>Latein</a:t>
            </a:r>
            <a:endParaRPr lang="x-none" sz="5400" dirty="0"/>
          </a:p>
        </p:txBody>
      </p:sp>
      <p:sp>
        <p:nvSpPr>
          <p:cNvPr id="4" name="Inhalt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37A20B4-E69F-41CD-B925-A4AEC6D98745}"/>
              </a:ext>
            </a:extLst>
          </p:cNvPr>
          <p:cNvSpPr>
            <a:spLocks noGrp="1"/>
          </p:cNvSpPr>
          <p:nvPr>
            <p:ph idx="1"/>
          </p:nvPr>
        </p:nvSpPr>
        <p:spPr>
          <a:xfrm>
            <a:off x="949518" y="2016456"/>
            <a:ext cx="10515600" cy="4351338"/>
          </a:xfrm>
        </p:spPr>
        <p:txBody>
          <a:bodyPr/>
          <a:lstStyle/>
          <a:p>
            <a:pPr marL="0" indent="0">
              <a:buNone/>
            </a:pPr>
            <a:r>
              <a:rPr lang="de-DE" dirty="0"/>
              <a:t>Das P-Seminar Latein hat sich in den Jahren 2017 / 2018 mit der Herstellung von römischen Alltagsgegenständen beschäftigt. Hierzu haben die Schülerinnen und Schüler zunächst Informationen zu den Themenbereichen Kleidung, Schmuck, Spiele, Keramik und Bildung eingeholt. Anschließend wurden verschiedene Gruppen gebildet, die sich über längere Zeit mit dem Prozess der Herstellung der antiken Gegenstände intensiv beschäftigten. Im Folgenden wird der Herstellungsprozess der einzelnen Objekte genauer dargestellt und mit Bildmaterial unterstützt. </a:t>
            </a:r>
            <a:endParaRPr lang="x-non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1353849"/>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DEC0928-05B0-4002-85D0-1D8B45C3AC7F}"/>
              </a:ext>
            </a:extLst>
          </p:cNvPr>
          <p:cNvSpPr>
            <a:spLocks noGrp="1"/>
          </p:cNvSpPr>
          <p:nvPr>
            <p:ph type="title"/>
          </p:nvPr>
        </p:nvSpPr>
        <p:spPr>
          <a:xfrm>
            <a:off x="838200" y="365125"/>
            <a:ext cx="10515600" cy="969273"/>
          </a:xfrm>
        </p:spPr>
        <p:txBody>
          <a:bodyPr/>
          <a:lstStyle/>
          <a:p>
            <a:pPr algn="ctr"/>
            <a:r>
              <a:rPr lang="en-US" dirty="0" err="1"/>
              <a:t>Keramikgefäße</a:t>
            </a:r>
            <a:endParaRPr lang="x-none" dirty="0"/>
          </a:p>
        </p:txBody>
      </p:sp>
      <p:sp>
        <p:nvSpPr>
          <p:cNvPr id="3" name="Inhalt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36D053D-849C-47F1-89BE-EB4678E034BC}"/>
              </a:ext>
            </a:extLst>
          </p:cNvPr>
          <p:cNvSpPr>
            <a:spLocks noGrp="1"/>
          </p:cNvSpPr>
          <p:nvPr>
            <p:ph idx="1"/>
          </p:nvPr>
        </p:nvSpPr>
        <p:spPr>
          <a:xfrm>
            <a:off x="838199" y="1825625"/>
            <a:ext cx="3288527" cy="4535418"/>
          </a:xfrm>
        </p:spPr>
        <p:txBody>
          <a:bodyPr>
            <a:normAutofit/>
          </a:bodyPr>
          <a:lstStyle/>
          <a:p>
            <a:pPr marL="0" indent="0">
              <a:buNone/>
            </a:pPr>
            <a:r>
              <a:rPr lang="de-DE" sz="1800" dirty="0"/>
              <a:t>Bei einem Besuch der Keramikfachschule Landshut bekamen wir die Möglichkeit, unter Anleitung der dortigen Schüler Gefäße wie Schüsseln und Becher nach römischem Vorbild zu töpfern. Dazu formten wir zuerst die Grundfläche und bauten darauf Stück für Stück aus länglichen Tonwülsten das Gefäß auf. Zuletzt glätteten wir die Oberfläche, indem wir den Ton verstrichen. Das Glasieren und Brennen der Gefäße übernahmen für uns die Schüler der Keramikfachschule.</a:t>
            </a:r>
            <a:endParaRPr lang="x-none" sz="1800" dirty="0"/>
          </a:p>
          <a:p>
            <a:endParaRPr lang="x-none" sz="3200" dirty="0"/>
          </a:p>
        </p:txBody>
      </p:sp>
      <p:pic>
        <p:nvPicPr>
          <p:cNvPr id="13" name="Grafik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90F421F-AB2B-49F3-9652-E3076E43F868}"/>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29358" y="1142890"/>
            <a:ext cx="2355392" cy="1766544"/>
          </a:xfrm>
          <a:prstGeom prst="rect">
            <a:avLst/>
          </a:prstGeom>
        </p:spPr>
      </p:pic>
      <p:pic>
        <p:nvPicPr>
          <p:cNvPr id="15" name="Grafik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A11C016-54BB-4675-8C44-DC0CC3CAB0A7}"/>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25920" y="1142890"/>
            <a:ext cx="2355392" cy="1766544"/>
          </a:xfrm>
          <a:prstGeom prst="rect">
            <a:avLst/>
          </a:prstGeom>
        </p:spPr>
      </p:pic>
      <p:pic>
        <p:nvPicPr>
          <p:cNvPr id="19" name="Grafik 1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9E07F21-9DF5-4242-B452-B90B3E19F89A}"/>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25921" y="3065294"/>
            <a:ext cx="2355391" cy="1766543"/>
          </a:xfrm>
          <a:prstGeom prst="rect">
            <a:avLst/>
          </a:prstGeom>
        </p:spPr>
      </p:pic>
      <p:pic>
        <p:nvPicPr>
          <p:cNvPr id="23" name="Grafik 2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4581DCA-CD4A-47B3-8AF9-BFC84C7C847B}"/>
              </a:ext>
            </a:extLst>
          </p:cNvPr>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29495" y="4987699"/>
            <a:ext cx="2355391" cy="1766544"/>
          </a:xfrm>
          <a:prstGeom prst="rect">
            <a:avLst/>
          </a:prstGeom>
        </p:spPr>
      </p:pic>
      <p:pic>
        <p:nvPicPr>
          <p:cNvPr id="25" name="Grafik 2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97F5EE5-297D-4B19-A5EC-9D8465E2DD97}"/>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29358" y="3065295"/>
            <a:ext cx="2355391" cy="1766543"/>
          </a:xfrm>
          <a:prstGeom prst="rect">
            <a:avLst/>
          </a:prstGeom>
        </p:spPr>
      </p:pic>
      <p:pic>
        <p:nvPicPr>
          <p:cNvPr id="33" name="Grafik 3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36B114C-A9EA-4673-B609-D827EF83AFE4}"/>
              </a:ext>
            </a:extLst>
          </p:cNvPr>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25920" y="4987697"/>
            <a:ext cx="2355391" cy="176654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174825"/>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233B5DF-4665-4D90-B954-F6AB512AAF6F}"/>
              </a:ext>
            </a:extLst>
          </p:cNvPr>
          <p:cNvSpPr>
            <a:spLocks noGrp="1"/>
          </p:cNvSpPr>
          <p:nvPr>
            <p:ph type="title"/>
          </p:nvPr>
        </p:nvSpPr>
        <p:spPr/>
        <p:txBody>
          <a:bodyPr/>
          <a:lstStyle/>
          <a:p>
            <a:pPr algn="ctr"/>
            <a:r>
              <a:rPr lang="en-US" dirty="0" err="1"/>
              <a:t>Holzsandalen</a:t>
            </a:r>
            <a:endParaRPr lang="x-none" dirty="0"/>
          </a:p>
        </p:txBody>
      </p:sp>
      <p:sp>
        <p:nvSpPr>
          <p:cNvPr id="3" name="Inhalt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C9DBD1D-7774-4E48-AB18-839E6569367B}"/>
              </a:ext>
            </a:extLst>
          </p:cNvPr>
          <p:cNvSpPr>
            <a:spLocks noGrp="1"/>
          </p:cNvSpPr>
          <p:nvPr>
            <p:ph idx="1"/>
          </p:nvPr>
        </p:nvSpPr>
        <p:spPr>
          <a:xfrm>
            <a:off x="838200" y="1825625"/>
            <a:ext cx="3698174" cy="4351338"/>
          </a:xfrm>
        </p:spPr>
        <p:txBody>
          <a:bodyPr>
            <a:normAutofit/>
          </a:bodyPr>
          <a:lstStyle/>
          <a:p>
            <a:pPr marL="0" indent="0">
              <a:buNone/>
            </a:pPr>
            <a:r>
              <a:rPr lang="de-DE" sz="1500" dirty="0"/>
              <a:t>So wie heute im Schwimmbad Badeschlappen ein Muss sind, waren zur Zeit des antiken Rom Holzsandalen bei Thermenbesuchen unentbehrlich. Da die Thermen durch das </a:t>
            </a:r>
            <a:r>
              <a:rPr lang="de-DE" sz="1500" dirty="0" err="1"/>
              <a:t>Hypokaustensystem</a:t>
            </a:r>
            <a:r>
              <a:rPr lang="de-DE" sz="1500" dirty="0"/>
              <a:t> (vergleichbar unserer Fußbodenheizung) beheizt wurden, war der Fußboden oft so heiß, dass man ihn nicht ohne Sandalen betreten konnte.</a:t>
            </a:r>
            <a:endParaRPr lang="x-none" sz="1500" dirty="0"/>
          </a:p>
          <a:p>
            <a:pPr marL="0" indent="0">
              <a:buNone/>
            </a:pPr>
            <a:r>
              <a:rPr lang="de-DE" sz="1500" dirty="0"/>
              <a:t>Mithilfe einer Einlegesohle als Vorlage wurden die Umrisse der Sandalen auf Hartholz gezeichnet und ausgesägt. Anschließend erfolgte der zeitaufwändige Schliff der Kanten. Für die Riemen der Sandalen wurden diese jeweils an drei Stellen durchbohrt. Diese Löcher wurden daraufhin auf der Unterseite der Sandale bis hin zu ihrer halben Dicke erweitert, sodass der Knoten, durch den die Riemen befestigt werden, vollkommen in der Sandale versinkt.</a:t>
            </a:r>
            <a:endParaRPr lang="x-none" sz="1500" dirty="0"/>
          </a:p>
          <a:p>
            <a:endParaRPr lang="x-none" dirty="0"/>
          </a:p>
        </p:txBody>
      </p:sp>
      <p:pic>
        <p:nvPicPr>
          <p:cNvPr id="5" name="Grafik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E840513-A2DF-40EA-BAED-FF260B77C8A4}"/>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976277" y="1996022"/>
            <a:ext cx="2430748" cy="3240997"/>
          </a:xfrm>
          <a:prstGeom prst="rect">
            <a:avLst/>
          </a:prstGeom>
        </p:spPr>
      </p:pic>
      <p:pic>
        <p:nvPicPr>
          <p:cNvPr id="7" name="Grafik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2D0CA0-F90C-4F3A-A04D-1CD1AF54AC6F}"/>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517043" y="1996018"/>
            <a:ext cx="2430748" cy="3240998"/>
          </a:xfrm>
          <a:prstGeom prst="rect">
            <a:avLst/>
          </a:prstGeom>
        </p:spPr>
      </p:pic>
      <p:pic>
        <p:nvPicPr>
          <p:cNvPr id="9" name="Grafik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4B4F295-E734-4286-B39D-708D4CE7796A}"/>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35511" y="1996021"/>
            <a:ext cx="2430748" cy="324099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53465918"/>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A20803A-0B1D-4831-8322-330687110570}"/>
              </a:ext>
            </a:extLst>
          </p:cNvPr>
          <p:cNvSpPr>
            <a:spLocks noGrp="1"/>
          </p:cNvSpPr>
          <p:nvPr>
            <p:ph type="title"/>
          </p:nvPr>
        </p:nvSpPr>
        <p:spPr/>
        <p:txBody>
          <a:bodyPr/>
          <a:lstStyle/>
          <a:p>
            <a:pPr algn="ctr"/>
            <a:r>
              <a:rPr lang="en-US" dirty="0" err="1"/>
              <a:t>Lederbeutel</a:t>
            </a:r>
            <a:endParaRPr lang="x-none" dirty="0"/>
          </a:p>
        </p:txBody>
      </p:sp>
      <p:sp>
        <p:nvSpPr>
          <p:cNvPr id="3" name="Inhalt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AFAE362-8DD3-4EFE-93C7-A8ADFE8602E7}"/>
              </a:ext>
            </a:extLst>
          </p:cNvPr>
          <p:cNvSpPr>
            <a:spLocks noGrp="1"/>
          </p:cNvSpPr>
          <p:nvPr>
            <p:ph idx="1"/>
          </p:nvPr>
        </p:nvSpPr>
        <p:spPr>
          <a:xfrm>
            <a:off x="838200" y="1400598"/>
            <a:ext cx="3460668" cy="4351338"/>
          </a:xfrm>
        </p:spPr>
        <p:txBody>
          <a:bodyPr>
            <a:normAutofit/>
          </a:bodyPr>
          <a:lstStyle/>
          <a:p>
            <a:pPr marL="0" indent="0">
              <a:buNone/>
            </a:pPr>
            <a:r>
              <a:rPr lang="de-DE" sz="1400" dirty="0"/>
              <a:t>Die Ledertasche oder auch der Ledergeldbeutel kann in das späte 2. bis frühe 3. Jh. n. Chr. datiert werden. Dieses dekorative Lederaccessoire konnte sowohl für die Aufbewahrung von Schmuck und Duftsalben, als auch für Geld verwendet werden. Der originale Geldbeutel, der meist aus Ziegenleder bestand, misst ca. 26 x 22 cm, wobei er asymmetrisch und detailreich sein konnte. Nach diesem Vorbild versuchten auch wir unsere Lederbeutel herzustellen. Zunächst stellten wir Schablonen aus Pappe her, mit deren Hilfe wir die Lederstücke zurecht schnitten. Daraufhin stachen wir die Löcher mit Hilfe von Ahle und Stanze, wodurch wir mit einer speziellen Ledernadel die Einzelteile zu einem Beutel zusammennähten. Abschließend fügten wir noch Lederbänder zum Öffnen und Schließen der römischen Beutel hinzu. </a:t>
            </a:r>
            <a:endParaRPr lang="x-none" sz="1400" dirty="0"/>
          </a:p>
        </p:txBody>
      </p:sp>
      <p:pic>
        <p:nvPicPr>
          <p:cNvPr id="5" name="Grafik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8357AFF-217C-4DD3-AF23-95B67BB5DA5E}"/>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70465" y="1400598"/>
            <a:ext cx="1950522" cy="2600696"/>
          </a:xfrm>
          <a:prstGeom prst="rect">
            <a:avLst/>
          </a:prstGeom>
        </p:spPr>
      </p:pic>
      <p:pic>
        <p:nvPicPr>
          <p:cNvPr id="7" name="Grafik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C7874BD-7BAE-4624-A060-73401AE0BE43}"/>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70465" y="4177148"/>
            <a:ext cx="1950522" cy="2600696"/>
          </a:xfrm>
          <a:prstGeom prst="rect">
            <a:avLst/>
          </a:prstGeom>
        </p:spPr>
      </p:pic>
      <p:pic>
        <p:nvPicPr>
          <p:cNvPr id="9" name="Grafik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982AD93-686F-4376-8400-61E9A1CA1D2A}"/>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123467" y="1400598"/>
            <a:ext cx="1950522" cy="2600696"/>
          </a:xfrm>
          <a:prstGeom prst="rect">
            <a:avLst/>
          </a:prstGeom>
        </p:spPr>
      </p:pic>
      <p:pic>
        <p:nvPicPr>
          <p:cNvPr id="11" name="Grafik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3D95F17-9AAE-45F2-A3C6-B1660E9730DA}"/>
              </a:ext>
            </a:extLst>
          </p:cNvPr>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93135" y="1400598"/>
            <a:ext cx="1950522" cy="2600696"/>
          </a:xfrm>
          <a:prstGeom prst="rect">
            <a:avLst/>
          </a:prstGeom>
        </p:spPr>
      </p:pic>
      <p:pic>
        <p:nvPicPr>
          <p:cNvPr id="13" name="Grafik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0E20D13-CE86-43B6-B313-23BDD35CAC02}"/>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5644" y="4177148"/>
            <a:ext cx="3467595" cy="260069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609128"/>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42838E2-F2B8-424F-ACCE-BF2657985232}"/>
              </a:ext>
            </a:extLst>
          </p:cNvPr>
          <p:cNvSpPr>
            <a:spLocks noGrp="1"/>
          </p:cNvSpPr>
          <p:nvPr>
            <p:ph type="title"/>
          </p:nvPr>
        </p:nvSpPr>
        <p:spPr/>
        <p:txBody>
          <a:bodyPr/>
          <a:lstStyle/>
          <a:p>
            <a:pPr algn="ctr"/>
            <a:r>
              <a:rPr lang="en-US" dirty="0" err="1"/>
              <a:t>Römische</a:t>
            </a:r>
            <a:r>
              <a:rPr lang="en-US" dirty="0"/>
              <a:t> </a:t>
            </a:r>
            <a:r>
              <a:rPr lang="en-US" dirty="0" err="1"/>
              <a:t>Kleidung</a:t>
            </a:r>
            <a:endParaRPr lang="x-none" dirty="0"/>
          </a:p>
        </p:txBody>
      </p:sp>
      <p:sp>
        <p:nvSpPr>
          <p:cNvPr id="3" name="Inhalt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BE0923C-3FA5-4BE4-AC5B-7D9C09F3F5F0}"/>
              </a:ext>
            </a:extLst>
          </p:cNvPr>
          <p:cNvSpPr>
            <a:spLocks noGrp="1"/>
          </p:cNvSpPr>
          <p:nvPr>
            <p:ph idx="1"/>
          </p:nvPr>
        </p:nvSpPr>
        <p:spPr>
          <a:xfrm>
            <a:off x="666931" y="1514100"/>
            <a:ext cx="2926278" cy="4351338"/>
          </a:xfrm>
        </p:spPr>
        <p:txBody>
          <a:bodyPr>
            <a:normAutofit/>
          </a:bodyPr>
          <a:lstStyle/>
          <a:p>
            <a:pPr marL="0" indent="0">
              <a:buNone/>
            </a:pPr>
            <a:r>
              <a:rPr lang="de-DE" sz="1400" dirty="0"/>
              <a:t>Das Gewand der Römer setzte sich meist aus Unter- und Obertunika zusammen, die aus einem großen Stück Leinenstoff mit Löchern für die Arme und den Kopf bestand. Zusätzlich gab es auch Mäntel, die </a:t>
            </a:r>
            <a:r>
              <a:rPr lang="de-DE" sz="1400" dirty="0" err="1"/>
              <a:t>Paenula</a:t>
            </a:r>
            <a:r>
              <a:rPr lang="de-DE" sz="1400" dirty="0"/>
              <a:t> genannt wurden. Dabei handelt es sich um einen schlichten Umhang mit Kapuze, der den Römern als Schutz vor Kälte und schlechtem Wetter gedient hat. Um diese Kleidung authentisch nach altem Vorbild anzufertigen, haben wir auf die Nähmaschine verzichtet und, nachdem wir die richtigen Maße am Stoff aufgezeichnet und zugeschnitten haben, offene Ränder und die Kapuze der </a:t>
            </a:r>
            <a:r>
              <a:rPr lang="de-DE" sz="1400" dirty="0" err="1"/>
              <a:t>Paenula</a:t>
            </a:r>
            <a:r>
              <a:rPr lang="de-DE" sz="1400" dirty="0"/>
              <a:t> ganz per Hand zugenäht. Jetzt sind wir sehr zufrieden mit dem Ergebnis unserer Arbeit, zwei Tuniken und einer </a:t>
            </a:r>
            <a:r>
              <a:rPr lang="de-DE" sz="1400" dirty="0" err="1"/>
              <a:t>Paenula</a:t>
            </a:r>
            <a:r>
              <a:rPr lang="de-DE" sz="1400" dirty="0"/>
              <a:t>.</a:t>
            </a:r>
            <a:endParaRPr lang="x-none" sz="1400" dirty="0"/>
          </a:p>
        </p:txBody>
      </p:sp>
      <p:pic>
        <p:nvPicPr>
          <p:cNvPr id="5" name="Grafik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9372BE6-A0C0-4595-B655-749590A00AF8}"/>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63874" y="1361916"/>
            <a:ext cx="1950525" cy="2600700"/>
          </a:xfrm>
          <a:prstGeom prst="rect">
            <a:avLst/>
          </a:prstGeom>
        </p:spPr>
      </p:pic>
      <p:pic>
        <p:nvPicPr>
          <p:cNvPr id="7" name="Grafik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90345CE-069A-4C12-B499-7D05D66D1449}"/>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65581" y="1361917"/>
            <a:ext cx="1950524" cy="2600699"/>
          </a:xfrm>
          <a:prstGeom prst="rect">
            <a:avLst/>
          </a:prstGeom>
        </p:spPr>
      </p:pic>
      <p:pic>
        <p:nvPicPr>
          <p:cNvPr id="9" name="Grafik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1EA3EBF-621F-47BA-BC03-7BF513851EC2}"/>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967287" y="1361916"/>
            <a:ext cx="1950523" cy="2600697"/>
          </a:xfrm>
          <a:prstGeom prst="rect">
            <a:avLst/>
          </a:prstGeom>
        </p:spPr>
      </p:pic>
      <p:pic>
        <p:nvPicPr>
          <p:cNvPr id="11" name="Grafik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CEF72F4-57DB-4E4B-867C-82216E0E72F7}"/>
              </a:ext>
            </a:extLst>
          </p:cNvPr>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65581" y="4199789"/>
            <a:ext cx="3462190" cy="2596643"/>
          </a:xfrm>
          <a:prstGeom prst="rect">
            <a:avLst/>
          </a:prstGeom>
        </p:spPr>
      </p:pic>
      <p:pic>
        <p:nvPicPr>
          <p:cNvPr id="13" name="Grafik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08A6666-EF0C-4174-80E2-9AEB9FBF804A}"/>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63874" y="4195735"/>
            <a:ext cx="1950523" cy="260069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950432"/>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42838E2-F2B8-424F-ACCE-BF2657985232}"/>
              </a:ext>
            </a:extLst>
          </p:cNvPr>
          <p:cNvSpPr>
            <a:spLocks noGrp="1"/>
          </p:cNvSpPr>
          <p:nvPr>
            <p:ph type="title"/>
          </p:nvPr>
        </p:nvSpPr>
        <p:spPr/>
        <p:txBody>
          <a:bodyPr/>
          <a:lstStyle/>
          <a:p>
            <a:pPr algn="ctr"/>
            <a:r>
              <a:rPr lang="en-US" dirty="0" err="1"/>
              <a:t>Spiele</a:t>
            </a:r>
            <a:endParaRPr lang="x-none" dirty="0"/>
          </a:p>
        </p:txBody>
      </p:sp>
      <p:pic>
        <p:nvPicPr>
          <p:cNvPr id="5" name="Inhalts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2BE0F55-E4A3-4EF0-BF10-663EB62FC410}"/>
              </a:ext>
            </a:extLst>
          </p:cNvPr>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5232" y="1565805"/>
            <a:ext cx="2587336" cy="3449782"/>
          </a:xfrm>
        </p:spPr>
      </p:pic>
      <p:pic>
        <p:nvPicPr>
          <p:cNvPr id="7" name="Grafik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8BD2ACE-992F-4129-A265-C155FFA72A5D}"/>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69870" y="1576196"/>
            <a:ext cx="2571750" cy="3429000"/>
          </a:xfrm>
          <a:prstGeom prst="rect">
            <a:avLst/>
          </a:prstGeom>
        </p:spPr>
      </p:pic>
      <p:pic>
        <p:nvPicPr>
          <p:cNvPr id="9" name="Grafik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C6ABA79-456F-44A5-9977-34B17F4C56D7}"/>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68922" y="1587425"/>
            <a:ext cx="2571751" cy="3429001"/>
          </a:xfrm>
          <a:prstGeom prst="rect">
            <a:avLst/>
          </a:prstGeom>
        </p:spPr>
      </p:pic>
      <p:pic>
        <p:nvPicPr>
          <p:cNvPr id="11" name="Grafik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C2B735D-7353-4AAB-A9FB-A2065B36D619}"/>
              </a:ext>
            </a:extLst>
          </p:cNvPr>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167974" y="1587425"/>
            <a:ext cx="2569961" cy="342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4686840"/>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42838E2-F2B8-424F-ACCE-BF2657985232}"/>
              </a:ext>
            </a:extLst>
          </p:cNvPr>
          <p:cNvSpPr>
            <a:spLocks noGrp="1"/>
          </p:cNvSpPr>
          <p:nvPr>
            <p:ph type="title"/>
          </p:nvPr>
        </p:nvSpPr>
        <p:spPr/>
        <p:txBody>
          <a:bodyPr/>
          <a:lstStyle/>
          <a:p>
            <a:pPr algn="ctr"/>
            <a:r>
              <a:rPr lang="en-US" dirty="0" err="1"/>
              <a:t>Schreibnagel</a:t>
            </a:r>
            <a:endParaRPr lang="x-none" dirty="0"/>
          </a:p>
        </p:txBody>
      </p:sp>
      <p:pic>
        <p:nvPicPr>
          <p:cNvPr id="5" name="Inhaltsplatzhalt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E2AB83B-3D2D-4078-8AAF-83BEB2C8CB54}"/>
              </a:ext>
            </a:extLst>
          </p:cNvPr>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93231" y="1494686"/>
            <a:ext cx="3263504" cy="4351340"/>
          </a:xfrm>
        </p:spPr>
      </p:pic>
      <p:pic>
        <p:nvPicPr>
          <p:cNvPr id="7" name="Grafik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F50DB3F-4200-4FD8-B1F3-0E68BC6DC84F}"/>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54131" y="1494686"/>
            <a:ext cx="3263504" cy="4351338"/>
          </a:xfrm>
          <a:prstGeom prst="rect">
            <a:avLst/>
          </a:prstGeom>
        </p:spPr>
      </p:pic>
      <p:sp>
        <p:nvSpPr>
          <p:cNvPr id="10" name="Inhalt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FC6F4A1-2A8F-4F86-AD3B-BA7CEAD54F96}"/>
              </a:ext>
            </a:extLst>
          </p:cNvPr>
          <p:cNvSpPr txBox="1">
            <a:spLocks/>
          </p:cNvSpPr>
          <p:nvPr/>
        </p:nvSpPr>
        <p:spPr>
          <a:xfrm>
            <a:off x="838200" y="1400598"/>
            <a:ext cx="29975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t>Die Römer haben ihre Wachstafeln nicht mit gewöhnlichen Stiften, wie wir sie kennen, beschrieben, sondern mit sogenannten Schreibnägeln. Damit auch wir unsere selbstgemachten Wachstafeln beschreiben können, haben wir unsere eigenen Schreibnägel angefertigt. Diese haben wir mit Hilfe von Hammer, Amboss und einem großen Kraftaufwand in die gewünschte Form geschlagen.</a:t>
            </a:r>
            <a:endParaRPr lang="x-none" sz="1400" dirty="0"/>
          </a:p>
          <a:p>
            <a:pPr marL="0" indent="0">
              <a:buNone/>
            </a:pPr>
            <a:r>
              <a:rPr lang="de-DE" sz="1400" dirty="0"/>
              <a:t>Die spitze Seite dient dazu, Buchstaben in das Wachs zu ritzen, die abgeflachte Seite wird dazu benutzt, das Wachs wieder flach zu streichen, wenn der Text nicht mehr benötigt wird.</a:t>
            </a:r>
            <a:endParaRPr lang="x-none" sz="1400" dirty="0"/>
          </a:p>
          <a:p>
            <a:pPr marL="0" indent="0">
              <a:buNone/>
            </a:pPr>
            <a:r>
              <a:rPr lang="de-DE" sz="1400" dirty="0"/>
              <a:t>Die fertiggestellten Schreibnägel entsprechen dem Bild der Antike und erfüllen ihren Zweck.</a:t>
            </a:r>
            <a:endParaRPr lang="x-none" sz="1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2410374"/>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42838E2-F2B8-424F-ACCE-BF2657985232}"/>
              </a:ext>
            </a:extLst>
          </p:cNvPr>
          <p:cNvSpPr>
            <a:spLocks noGrp="1"/>
          </p:cNvSpPr>
          <p:nvPr>
            <p:ph type="title"/>
          </p:nvPr>
        </p:nvSpPr>
        <p:spPr/>
        <p:txBody>
          <a:bodyPr/>
          <a:lstStyle/>
          <a:p>
            <a:pPr algn="ctr"/>
            <a:r>
              <a:rPr lang="en-US" dirty="0" err="1"/>
              <a:t>Tinte</a:t>
            </a:r>
            <a:endParaRPr lang="x-none" dirty="0"/>
          </a:p>
        </p:txBody>
      </p:sp>
      <p:sp>
        <p:nvSpPr>
          <p:cNvPr id="3" name="Inhalt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BE0923C-3FA5-4BE4-AC5B-7D9C09F3F5F0}"/>
              </a:ext>
            </a:extLst>
          </p:cNvPr>
          <p:cNvSpPr>
            <a:spLocks noGrp="1"/>
          </p:cNvSpPr>
          <p:nvPr>
            <p:ph idx="1"/>
          </p:nvPr>
        </p:nvSpPr>
        <p:spPr>
          <a:xfrm>
            <a:off x="838200" y="1825625"/>
            <a:ext cx="2320636" cy="4351338"/>
          </a:xfrm>
        </p:spPr>
        <p:txBody>
          <a:bodyPr>
            <a:normAutofit/>
          </a:bodyPr>
          <a:lstStyle/>
          <a:p>
            <a:r>
              <a:rPr lang="de-DE" sz="1400" dirty="0"/>
              <a:t>Zur Herstellung von Tinte werden zuerst Galläpfel zerkleinert. Nun werden sie in mehreren Vorgängen gekocht. Damit die Tinte ihre dunkle Farbe bekommt, wird nun </a:t>
            </a:r>
            <a:r>
              <a:rPr lang="de-DE" sz="1400" dirty="0" err="1"/>
              <a:t>Eisenvitrol</a:t>
            </a:r>
            <a:r>
              <a:rPr lang="de-DE" sz="1400" dirty="0"/>
              <a:t> zugegeben. Für mehr Wischfestigkeit, rührt man noch Gummi </a:t>
            </a:r>
            <a:r>
              <a:rPr lang="de-DE" sz="1400" dirty="0" err="1"/>
              <a:t>arabicum</a:t>
            </a:r>
            <a:r>
              <a:rPr lang="de-DE" sz="1400" dirty="0"/>
              <a:t> hinzu. Nun muss die Tinte ungefähr 2 Monate reifen.</a:t>
            </a:r>
            <a:endParaRPr lang="x-none" sz="1400" dirty="0"/>
          </a:p>
        </p:txBody>
      </p:sp>
      <p:pic>
        <p:nvPicPr>
          <p:cNvPr id="5" name="Grafik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0E56E2E-9855-4FF4-9A1C-7799A427CE01}"/>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48373" y="1825624"/>
            <a:ext cx="3263504" cy="4351339"/>
          </a:xfrm>
          <a:prstGeom prst="rect">
            <a:avLst/>
          </a:prstGeom>
        </p:spPr>
      </p:pic>
      <p:pic>
        <p:nvPicPr>
          <p:cNvPr id="7" name="Grafik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86A0D49-6CF4-43F7-95AB-7315A84CA7D8}"/>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01414" y="1825625"/>
            <a:ext cx="3263504" cy="43513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153529"/>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42838E2-F2B8-424F-ACCE-BF2657985232}"/>
              </a:ext>
            </a:extLst>
          </p:cNvPr>
          <p:cNvSpPr>
            <a:spLocks noGrp="1"/>
          </p:cNvSpPr>
          <p:nvPr>
            <p:ph type="title"/>
          </p:nvPr>
        </p:nvSpPr>
        <p:spPr/>
        <p:txBody>
          <a:bodyPr/>
          <a:lstStyle/>
          <a:p>
            <a:pPr algn="ctr"/>
            <a:r>
              <a:rPr lang="en-US" dirty="0" err="1"/>
              <a:t>Färben</a:t>
            </a:r>
            <a:r>
              <a:rPr lang="en-US" dirty="0"/>
              <a:t> der </a:t>
            </a:r>
            <a:r>
              <a:rPr lang="en-US" dirty="0" err="1"/>
              <a:t>Wolle</a:t>
            </a:r>
            <a:endParaRPr lang="x-none" dirty="0"/>
          </a:p>
        </p:txBody>
      </p:sp>
      <p:sp>
        <p:nvSpPr>
          <p:cNvPr id="3" name="Inhalt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BE0923C-3FA5-4BE4-AC5B-7D9C09F3F5F0}"/>
              </a:ext>
            </a:extLst>
          </p:cNvPr>
          <p:cNvSpPr>
            <a:spLocks noGrp="1"/>
          </p:cNvSpPr>
          <p:nvPr>
            <p:ph idx="1"/>
          </p:nvPr>
        </p:nvSpPr>
        <p:spPr>
          <a:xfrm>
            <a:off x="838200" y="1825625"/>
            <a:ext cx="2127637" cy="4351338"/>
          </a:xfrm>
        </p:spPr>
        <p:txBody>
          <a:bodyPr>
            <a:normAutofit/>
          </a:bodyPr>
          <a:lstStyle/>
          <a:p>
            <a:pPr marL="0" indent="0">
              <a:buNone/>
            </a:pPr>
            <a:r>
              <a:rPr lang="de-DE" sz="1400" dirty="0"/>
              <a:t>Die Römer trugen im Alltag Tuniken, welche nicht nur weiß waren, sondern oft auch bunt. Textilien und Wolle wurden mit verschiedenen natürlichen Mitteln gefärbt. So haben wir uns an die Aufgabe gewagt, dies mithilfe von Birkenblättern nachzumachen. Die Blätter wurden aufgekocht und die Naturwolle wurde mit Alaun in den kochenden Sud der Blätter gegeben. Um die nun gelbe Wolle auf grün weiter zu färben, haben wir Eisensulfat in den Topf gegeben und den Wollstrang immer wieder eingetaucht.</a:t>
            </a:r>
            <a:endParaRPr lang="x-none" sz="1400" dirty="0"/>
          </a:p>
        </p:txBody>
      </p:sp>
      <p:pic>
        <p:nvPicPr>
          <p:cNvPr id="5" name="Grafik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7F9E7C5-FEF3-4CD5-A5DF-966CBF601ACD}"/>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86794" y="1353788"/>
            <a:ext cx="1950522" cy="2600696"/>
          </a:xfrm>
          <a:prstGeom prst="rect">
            <a:avLst/>
          </a:prstGeom>
        </p:spPr>
      </p:pic>
      <p:pic>
        <p:nvPicPr>
          <p:cNvPr id="7" name="Grafik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F1435D1-5909-4C57-A2B6-C9D7F7BF62DF}"/>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68984" y="1353787"/>
            <a:ext cx="1950522" cy="2600696"/>
          </a:xfrm>
          <a:prstGeom prst="rect">
            <a:avLst/>
          </a:prstGeom>
        </p:spPr>
      </p:pic>
      <p:pic>
        <p:nvPicPr>
          <p:cNvPr id="9" name="Grafik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64B8BB7-9B95-43BB-BEAF-FFC45B586CDB}"/>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503007" y="1353786"/>
            <a:ext cx="1950523" cy="2600697"/>
          </a:xfrm>
          <a:prstGeom prst="rect">
            <a:avLst/>
          </a:prstGeom>
        </p:spPr>
      </p:pic>
      <p:pic>
        <p:nvPicPr>
          <p:cNvPr id="11" name="Grafik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E173913-32AA-43BD-8C14-846512BAE27C}"/>
              </a:ext>
            </a:extLst>
          </p:cNvPr>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01365" y="4272191"/>
            <a:ext cx="1939357" cy="2585809"/>
          </a:xfrm>
          <a:prstGeom prst="rect">
            <a:avLst/>
          </a:prstGeom>
        </p:spPr>
      </p:pic>
      <p:pic>
        <p:nvPicPr>
          <p:cNvPr id="13" name="Grafik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CA70842-FBD8-4E4D-8E8B-EF28C3815DC1}"/>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68984" y="4272191"/>
            <a:ext cx="1950522" cy="2600696"/>
          </a:xfrm>
          <a:prstGeom prst="rect">
            <a:avLst/>
          </a:prstGeom>
        </p:spPr>
      </p:pic>
      <p:pic>
        <p:nvPicPr>
          <p:cNvPr id="15" name="Grafik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06042A5-B1C9-45AE-B594-E740DE3CB554}"/>
              </a:ext>
            </a:extLst>
          </p:cNvPr>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503007" y="4272189"/>
            <a:ext cx="1950522" cy="260069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720198"/>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42838E2-F2B8-424F-ACCE-BF2657985232}"/>
              </a:ext>
            </a:extLst>
          </p:cNvPr>
          <p:cNvSpPr>
            <a:spLocks noGrp="1"/>
          </p:cNvSpPr>
          <p:nvPr>
            <p:ph type="title"/>
          </p:nvPr>
        </p:nvSpPr>
        <p:spPr/>
        <p:txBody>
          <a:bodyPr/>
          <a:lstStyle/>
          <a:p>
            <a:pPr algn="ctr"/>
            <a:r>
              <a:rPr lang="en-US" dirty="0" err="1"/>
              <a:t>Gürtel</a:t>
            </a:r>
            <a:endParaRPr lang="x-none" dirty="0"/>
          </a:p>
        </p:txBody>
      </p:sp>
      <p:sp>
        <p:nvSpPr>
          <p:cNvPr id="3" name="Inhaltsplatzhalt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BE0923C-3FA5-4BE4-AC5B-7D9C09F3F5F0}"/>
              </a:ext>
            </a:extLst>
          </p:cNvPr>
          <p:cNvSpPr>
            <a:spLocks noGrp="1"/>
          </p:cNvSpPr>
          <p:nvPr>
            <p:ph idx="1"/>
          </p:nvPr>
        </p:nvSpPr>
        <p:spPr>
          <a:xfrm>
            <a:off x="838200" y="1825625"/>
            <a:ext cx="2071977" cy="4351338"/>
          </a:xfrm>
        </p:spPr>
        <p:txBody>
          <a:bodyPr>
            <a:normAutofit/>
          </a:bodyPr>
          <a:lstStyle/>
          <a:p>
            <a:pPr marL="0" indent="0">
              <a:buNone/>
            </a:pPr>
            <a:r>
              <a:rPr lang="de-DE" sz="1500" dirty="0"/>
              <a:t>Der Großteil der römischen Bevölkerung benutzte wahrscheinlich Gürtel, auch wenn diese heutzutage kaum in archäologischem Fundgut zu finden sind. Diese bestanden hauptsächlich aus organischem Material, wie Leder, Wolle… </a:t>
            </a:r>
            <a:endParaRPr lang="x-none" sz="1500" dirty="0"/>
          </a:p>
          <a:p>
            <a:pPr marL="0" indent="0">
              <a:buNone/>
            </a:pPr>
            <a:r>
              <a:rPr lang="de-DE" sz="1500" dirty="0"/>
              <a:t>Unsere Gürtel bestehen aus gefärbter Schafswolle, welche wir in Partnerarbeit mit einer speziellen Technik geflochten haben. Die Enden wurden mit Holzperlen verschlossen.</a:t>
            </a:r>
            <a:endParaRPr lang="x-none" sz="1500" dirty="0"/>
          </a:p>
          <a:p>
            <a:endParaRPr lang="x-none" dirty="0"/>
          </a:p>
        </p:txBody>
      </p:sp>
      <p:pic>
        <p:nvPicPr>
          <p:cNvPr id="5" name="Grafik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E076B2-8E4F-4BEE-8754-C366E3B200AB}"/>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97917" y="1889393"/>
            <a:ext cx="2579667" cy="3439555"/>
          </a:xfrm>
          <a:prstGeom prst="rect">
            <a:avLst/>
          </a:prstGeom>
        </p:spPr>
      </p:pic>
      <p:pic>
        <p:nvPicPr>
          <p:cNvPr id="7" name="Grafik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FF6B892-3348-4AAD-B72D-DCF63A7B1D8B}"/>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19058" y="1889393"/>
            <a:ext cx="2579666" cy="3439555"/>
          </a:xfrm>
          <a:prstGeom prst="rect">
            <a:avLst/>
          </a:prstGeom>
        </p:spPr>
      </p:pic>
      <p:pic>
        <p:nvPicPr>
          <p:cNvPr id="8" name="Grafik 7" descr="IMG_20180712_144733.jp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15737C1-5E1E-4F65-B28D-1336118DC94E}"/>
              </a:ext>
            </a:extLst>
          </p:cNvPr>
          <p:cNvPicPr/>
          <p:nvPr/>
        </p:nvPicPr>
        <p:blipFill>
          <a:blip r:embed="rId4" cstate="print"/>
          <a:stretch>
            <a:fillRect/>
          </a:stretch>
        </p:blipFill>
        <p:spPr>
          <a:xfrm>
            <a:off x="9340197" y="1889393"/>
            <a:ext cx="2579665" cy="343955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996185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850</Words>
  <Application>Microsoft Macintosh PowerPoint</Application>
  <PresentationFormat>Benutzerdefiniert</PresentationFormat>
  <Paragraphs>23</Paragraphs>
  <Slides>10</Slides>
  <Notes>0</Notes>
  <HiddenSlides>0</HiddenSlides>
  <MMClips>0</MMClips>
  <ScaleCrop>false</ScaleCrop>
  <HeadingPairs>
    <vt:vector size="4" baseType="variant">
      <vt:variant>
        <vt:lpstr>Entwurfsvorlage</vt:lpstr>
      </vt:variant>
      <vt:variant>
        <vt:i4>1</vt:i4>
      </vt:variant>
      <vt:variant>
        <vt:lpstr>Folientitel</vt:lpstr>
      </vt:variant>
      <vt:variant>
        <vt:i4>10</vt:i4>
      </vt:variant>
    </vt:vector>
  </HeadingPairs>
  <TitlesOfParts>
    <vt:vector size="11" baseType="lpstr">
      <vt:lpstr>Office</vt:lpstr>
      <vt:lpstr>P-Seminar Latein</vt:lpstr>
      <vt:lpstr>Holzsandalen</vt:lpstr>
      <vt:lpstr>Lederbeutel</vt:lpstr>
      <vt:lpstr>Römische Kleidung</vt:lpstr>
      <vt:lpstr>Spiele</vt:lpstr>
      <vt:lpstr>Schreibnagel</vt:lpstr>
      <vt:lpstr>Tinte</vt:lpstr>
      <vt:lpstr>Färben der Wolle</vt:lpstr>
      <vt:lpstr>Gürtel</vt:lpstr>
      <vt:lpstr>Keramikgefäße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P-Seminar Latein</dc:title>
  <dc:creator>Moritz Diesch</dc:creator>
  <cp:lastModifiedBy>Harald Fauser</cp:lastModifiedBy>
  <cp:revision>8</cp:revision>
  <dcterms:created xsi:type="dcterms:W3CDTF">2019-01-25T12:56:59Z</dcterms:created>
  <dcterms:modified xsi:type="dcterms:W3CDTF">2019-01-25T12:58:50Z</dcterms:modified>
</cp:coreProperties>
</file>